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57" r:id="rId3"/>
    <p:sldId id="258" r:id="rId4"/>
    <p:sldId id="259" r:id="rId5"/>
    <p:sldId id="260" r:id="rId6"/>
    <p:sldId id="261" r:id="rId7"/>
    <p:sldId id="263" r:id="rId8"/>
    <p:sldId id="266"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7D6CBF-8D68-4A89-8064-6BCC8DA7B72C}" type="datetimeFigureOut">
              <a:rPr lang="en-US" smtClean="0"/>
              <a:t>11/24/2023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5D53C2-3572-4BA2-99DD-046EEE15791C}" type="slidenum">
              <a:rPr lang="en-US" smtClean="0"/>
              <a:t>‹#›</a:t>
            </a:fld>
            <a:endParaRPr lang="en-US"/>
          </a:p>
        </p:txBody>
      </p:sp>
    </p:spTree>
    <p:extLst>
      <p:ext uri="{BB962C8B-B14F-4D97-AF65-F5344CB8AC3E}">
        <p14:creationId xmlns:p14="http://schemas.microsoft.com/office/powerpoint/2010/main" val="15395446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4CB8EB-4A98-C6BF-3B87-9A6DB9D7E35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8D6F633-3DB9-910D-0244-78B5F76350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834FD67-13E2-2410-F0D0-42263049EBA4}"/>
              </a:ext>
            </a:extLst>
          </p:cNvPr>
          <p:cNvSpPr>
            <a:spLocks noGrp="1"/>
          </p:cNvSpPr>
          <p:nvPr>
            <p:ph type="dt" sz="half" idx="10"/>
          </p:nvPr>
        </p:nvSpPr>
        <p:spPr/>
        <p:txBody>
          <a:bodyPr/>
          <a:lstStyle/>
          <a:p>
            <a:fld id="{C97E0A81-4AE5-45A2-8854-6EF44B91D202}" type="datetime1">
              <a:rPr lang="en-US" smtClean="0"/>
              <a:t>11/24/2023</a:t>
            </a:fld>
            <a:endParaRPr lang="en-US"/>
          </a:p>
        </p:txBody>
      </p:sp>
      <p:sp>
        <p:nvSpPr>
          <p:cNvPr id="5" name="Footer Placeholder 4">
            <a:extLst>
              <a:ext uri="{FF2B5EF4-FFF2-40B4-BE49-F238E27FC236}">
                <a16:creationId xmlns:a16="http://schemas.microsoft.com/office/drawing/2014/main" id="{2D5D6F13-757D-B63E-073A-7D465816BD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ECA897-6F72-18A1-D76F-47D1936AAA1D}"/>
              </a:ext>
            </a:extLst>
          </p:cNvPr>
          <p:cNvSpPr>
            <a:spLocks noGrp="1"/>
          </p:cNvSpPr>
          <p:nvPr>
            <p:ph type="sldNum" sz="quarter" idx="12"/>
          </p:nvPr>
        </p:nvSpPr>
        <p:spPr/>
        <p:txBody>
          <a:bodyPr/>
          <a:lstStyle/>
          <a:p>
            <a:fld id="{CBB599CC-71AC-4151-BF28-5ADC5FD6F68D}" type="slidenum">
              <a:rPr lang="en-US" smtClean="0"/>
              <a:t>‹#›</a:t>
            </a:fld>
            <a:endParaRPr lang="en-US"/>
          </a:p>
        </p:txBody>
      </p:sp>
    </p:spTree>
    <p:extLst>
      <p:ext uri="{BB962C8B-B14F-4D97-AF65-F5344CB8AC3E}">
        <p14:creationId xmlns:p14="http://schemas.microsoft.com/office/powerpoint/2010/main" val="24026827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08A5B-DDA1-5138-1BAF-82CC2EE9DF2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EC6B586-9B41-1669-7DD3-8DE871481D7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A15FD3-9DF8-B218-E398-6283516FF8ED}"/>
              </a:ext>
            </a:extLst>
          </p:cNvPr>
          <p:cNvSpPr>
            <a:spLocks noGrp="1"/>
          </p:cNvSpPr>
          <p:nvPr>
            <p:ph type="dt" sz="half" idx="10"/>
          </p:nvPr>
        </p:nvSpPr>
        <p:spPr/>
        <p:txBody>
          <a:bodyPr/>
          <a:lstStyle/>
          <a:p>
            <a:fld id="{B135330A-7B31-4BCB-A1BF-30B52A2B0505}" type="datetime1">
              <a:rPr lang="en-US" smtClean="0"/>
              <a:t>11/24/2023</a:t>
            </a:fld>
            <a:endParaRPr lang="en-US"/>
          </a:p>
        </p:txBody>
      </p:sp>
      <p:sp>
        <p:nvSpPr>
          <p:cNvPr id="5" name="Footer Placeholder 4">
            <a:extLst>
              <a:ext uri="{FF2B5EF4-FFF2-40B4-BE49-F238E27FC236}">
                <a16:creationId xmlns:a16="http://schemas.microsoft.com/office/drawing/2014/main" id="{B7460833-960F-7D33-C4BA-123B03A198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0DD164-5626-19EA-5C2B-7311C5671F59}"/>
              </a:ext>
            </a:extLst>
          </p:cNvPr>
          <p:cNvSpPr>
            <a:spLocks noGrp="1"/>
          </p:cNvSpPr>
          <p:nvPr>
            <p:ph type="sldNum" sz="quarter" idx="12"/>
          </p:nvPr>
        </p:nvSpPr>
        <p:spPr/>
        <p:txBody>
          <a:bodyPr/>
          <a:lstStyle/>
          <a:p>
            <a:fld id="{CBB599CC-71AC-4151-BF28-5ADC5FD6F68D}" type="slidenum">
              <a:rPr lang="en-US" smtClean="0"/>
              <a:t>‹#›</a:t>
            </a:fld>
            <a:endParaRPr lang="en-US"/>
          </a:p>
        </p:txBody>
      </p:sp>
    </p:spTree>
    <p:extLst>
      <p:ext uri="{BB962C8B-B14F-4D97-AF65-F5344CB8AC3E}">
        <p14:creationId xmlns:p14="http://schemas.microsoft.com/office/powerpoint/2010/main" val="342519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1381B8-9227-261D-52A5-7EC9DFDB56C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BECC8EE-49FC-B53D-8CAD-769A13F54D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5A49DE-950B-A8CC-65B7-FB5271958C60}"/>
              </a:ext>
            </a:extLst>
          </p:cNvPr>
          <p:cNvSpPr>
            <a:spLocks noGrp="1"/>
          </p:cNvSpPr>
          <p:nvPr>
            <p:ph type="dt" sz="half" idx="10"/>
          </p:nvPr>
        </p:nvSpPr>
        <p:spPr/>
        <p:txBody>
          <a:bodyPr/>
          <a:lstStyle/>
          <a:p>
            <a:fld id="{0047D929-A767-4935-8F85-21BA3E19C782}" type="datetime1">
              <a:rPr lang="en-US" smtClean="0"/>
              <a:t>11/24/2023</a:t>
            </a:fld>
            <a:endParaRPr lang="en-US"/>
          </a:p>
        </p:txBody>
      </p:sp>
      <p:sp>
        <p:nvSpPr>
          <p:cNvPr id="5" name="Footer Placeholder 4">
            <a:extLst>
              <a:ext uri="{FF2B5EF4-FFF2-40B4-BE49-F238E27FC236}">
                <a16:creationId xmlns:a16="http://schemas.microsoft.com/office/drawing/2014/main" id="{66422DA0-9271-97D4-B6BC-06AC999854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360F4E-3EF5-F5ED-E1B6-F8E34D2AC765}"/>
              </a:ext>
            </a:extLst>
          </p:cNvPr>
          <p:cNvSpPr>
            <a:spLocks noGrp="1"/>
          </p:cNvSpPr>
          <p:nvPr>
            <p:ph type="sldNum" sz="quarter" idx="12"/>
          </p:nvPr>
        </p:nvSpPr>
        <p:spPr/>
        <p:txBody>
          <a:bodyPr/>
          <a:lstStyle/>
          <a:p>
            <a:fld id="{CBB599CC-71AC-4151-BF28-5ADC5FD6F68D}" type="slidenum">
              <a:rPr lang="en-US" smtClean="0"/>
              <a:t>‹#›</a:t>
            </a:fld>
            <a:endParaRPr lang="en-US"/>
          </a:p>
        </p:txBody>
      </p:sp>
    </p:spTree>
    <p:extLst>
      <p:ext uri="{BB962C8B-B14F-4D97-AF65-F5344CB8AC3E}">
        <p14:creationId xmlns:p14="http://schemas.microsoft.com/office/powerpoint/2010/main" val="455960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0B8C1-C941-7C76-6C4A-E9225177D11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121952A-5A89-CD08-0842-93ABD7B9A1B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7C034D-C921-0D30-F278-4C2C160B2EF8}"/>
              </a:ext>
            </a:extLst>
          </p:cNvPr>
          <p:cNvSpPr>
            <a:spLocks noGrp="1"/>
          </p:cNvSpPr>
          <p:nvPr>
            <p:ph type="dt" sz="half" idx="10"/>
          </p:nvPr>
        </p:nvSpPr>
        <p:spPr/>
        <p:txBody>
          <a:bodyPr/>
          <a:lstStyle/>
          <a:p>
            <a:fld id="{41C2FC68-04A8-4C8D-A1B9-6A361DB95B7E}" type="datetime1">
              <a:rPr lang="en-US" smtClean="0"/>
              <a:t>11/24/2023</a:t>
            </a:fld>
            <a:endParaRPr lang="en-US"/>
          </a:p>
        </p:txBody>
      </p:sp>
      <p:sp>
        <p:nvSpPr>
          <p:cNvPr id="5" name="Footer Placeholder 4">
            <a:extLst>
              <a:ext uri="{FF2B5EF4-FFF2-40B4-BE49-F238E27FC236}">
                <a16:creationId xmlns:a16="http://schemas.microsoft.com/office/drawing/2014/main" id="{936E8146-B1AC-00F7-2357-CD7671C580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4B40BD-2EED-7A9B-68FB-F8EBC07E7DAC}"/>
              </a:ext>
            </a:extLst>
          </p:cNvPr>
          <p:cNvSpPr>
            <a:spLocks noGrp="1"/>
          </p:cNvSpPr>
          <p:nvPr>
            <p:ph type="sldNum" sz="quarter" idx="12"/>
          </p:nvPr>
        </p:nvSpPr>
        <p:spPr/>
        <p:txBody>
          <a:bodyPr/>
          <a:lstStyle/>
          <a:p>
            <a:fld id="{CBB599CC-71AC-4151-BF28-5ADC5FD6F68D}" type="slidenum">
              <a:rPr lang="en-US" smtClean="0"/>
              <a:t>‹#›</a:t>
            </a:fld>
            <a:endParaRPr lang="en-US"/>
          </a:p>
        </p:txBody>
      </p:sp>
    </p:spTree>
    <p:extLst>
      <p:ext uri="{BB962C8B-B14F-4D97-AF65-F5344CB8AC3E}">
        <p14:creationId xmlns:p14="http://schemas.microsoft.com/office/powerpoint/2010/main" val="10896858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EF361-F69D-6D0E-D8C1-EF0AE85A2EB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5A39134-AED8-B4B9-88AA-D16EC7AE610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C12B72-A056-CDB1-F36F-A1EFF8DD542F}"/>
              </a:ext>
            </a:extLst>
          </p:cNvPr>
          <p:cNvSpPr>
            <a:spLocks noGrp="1"/>
          </p:cNvSpPr>
          <p:nvPr>
            <p:ph type="dt" sz="half" idx="10"/>
          </p:nvPr>
        </p:nvSpPr>
        <p:spPr/>
        <p:txBody>
          <a:bodyPr/>
          <a:lstStyle/>
          <a:p>
            <a:fld id="{1B687D11-A236-4790-A861-7D40021811B3}" type="datetime1">
              <a:rPr lang="en-US" smtClean="0"/>
              <a:t>11/24/2023</a:t>
            </a:fld>
            <a:endParaRPr lang="en-US"/>
          </a:p>
        </p:txBody>
      </p:sp>
      <p:sp>
        <p:nvSpPr>
          <p:cNvPr id="5" name="Footer Placeholder 4">
            <a:extLst>
              <a:ext uri="{FF2B5EF4-FFF2-40B4-BE49-F238E27FC236}">
                <a16:creationId xmlns:a16="http://schemas.microsoft.com/office/drawing/2014/main" id="{B5AC6864-8C21-0E40-5ECE-B5FB5D7C5B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95C984-3196-E25D-6D46-B2070FD07FE9}"/>
              </a:ext>
            </a:extLst>
          </p:cNvPr>
          <p:cNvSpPr>
            <a:spLocks noGrp="1"/>
          </p:cNvSpPr>
          <p:nvPr>
            <p:ph type="sldNum" sz="quarter" idx="12"/>
          </p:nvPr>
        </p:nvSpPr>
        <p:spPr/>
        <p:txBody>
          <a:bodyPr/>
          <a:lstStyle/>
          <a:p>
            <a:fld id="{CBB599CC-71AC-4151-BF28-5ADC5FD6F68D}" type="slidenum">
              <a:rPr lang="en-US" smtClean="0"/>
              <a:t>‹#›</a:t>
            </a:fld>
            <a:endParaRPr lang="en-US"/>
          </a:p>
        </p:txBody>
      </p:sp>
    </p:spTree>
    <p:extLst>
      <p:ext uri="{BB962C8B-B14F-4D97-AF65-F5344CB8AC3E}">
        <p14:creationId xmlns:p14="http://schemas.microsoft.com/office/powerpoint/2010/main" val="149853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56378-043E-F045-EA34-154A0EC84A9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0B17B1-8200-C032-0688-C215DAE09B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618A24F-95C5-2E06-4F15-4F1FD109892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DF4B14A-D217-B896-0438-5080B4FDC92F}"/>
              </a:ext>
            </a:extLst>
          </p:cNvPr>
          <p:cNvSpPr>
            <a:spLocks noGrp="1"/>
          </p:cNvSpPr>
          <p:nvPr>
            <p:ph type="dt" sz="half" idx="10"/>
          </p:nvPr>
        </p:nvSpPr>
        <p:spPr/>
        <p:txBody>
          <a:bodyPr/>
          <a:lstStyle/>
          <a:p>
            <a:fld id="{9A6F581A-0CEB-42DF-9CD2-05A98BAB228B}" type="datetime1">
              <a:rPr lang="en-US" smtClean="0"/>
              <a:t>11/24/2023</a:t>
            </a:fld>
            <a:endParaRPr lang="en-US"/>
          </a:p>
        </p:txBody>
      </p:sp>
      <p:sp>
        <p:nvSpPr>
          <p:cNvPr id="6" name="Footer Placeholder 5">
            <a:extLst>
              <a:ext uri="{FF2B5EF4-FFF2-40B4-BE49-F238E27FC236}">
                <a16:creationId xmlns:a16="http://schemas.microsoft.com/office/drawing/2014/main" id="{9EE65B62-FB33-97B7-34F4-3A9C9AE02C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6BF4527-2554-EB14-010E-606B56566C87}"/>
              </a:ext>
            </a:extLst>
          </p:cNvPr>
          <p:cNvSpPr>
            <a:spLocks noGrp="1"/>
          </p:cNvSpPr>
          <p:nvPr>
            <p:ph type="sldNum" sz="quarter" idx="12"/>
          </p:nvPr>
        </p:nvSpPr>
        <p:spPr/>
        <p:txBody>
          <a:bodyPr/>
          <a:lstStyle/>
          <a:p>
            <a:fld id="{CBB599CC-71AC-4151-BF28-5ADC5FD6F68D}" type="slidenum">
              <a:rPr lang="en-US" smtClean="0"/>
              <a:t>‹#›</a:t>
            </a:fld>
            <a:endParaRPr lang="en-US"/>
          </a:p>
        </p:txBody>
      </p:sp>
    </p:spTree>
    <p:extLst>
      <p:ext uri="{BB962C8B-B14F-4D97-AF65-F5344CB8AC3E}">
        <p14:creationId xmlns:p14="http://schemas.microsoft.com/office/powerpoint/2010/main" val="17118473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A64B22-6820-7E23-1C20-855A1283246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F724EA9-8A5D-EB24-E39C-FEF401F586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C5D2526-9731-7B6F-3DF8-9B66E50FE2C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B717CB5-4418-3915-3E14-7AB86FBDD2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C402848-E8BD-4C58-D2E5-A76C47C6271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5047622-01BF-8FB5-B045-BE4C3516CCA7}"/>
              </a:ext>
            </a:extLst>
          </p:cNvPr>
          <p:cNvSpPr>
            <a:spLocks noGrp="1"/>
          </p:cNvSpPr>
          <p:nvPr>
            <p:ph type="dt" sz="half" idx="10"/>
          </p:nvPr>
        </p:nvSpPr>
        <p:spPr/>
        <p:txBody>
          <a:bodyPr/>
          <a:lstStyle/>
          <a:p>
            <a:fld id="{EFCBC42B-5A8A-4243-A997-511322DC140E}" type="datetime1">
              <a:rPr lang="en-US" smtClean="0"/>
              <a:t>11/24/2023</a:t>
            </a:fld>
            <a:endParaRPr lang="en-US"/>
          </a:p>
        </p:txBody>
      </p:sp>
      <p:sp>
        <p:nvSpPr>
          <p:cNvPr id="8" name="Footer Placeholder 7">
            <a:extLst>
              <a:ext uri="{FF2B5EF4-FFF2-40B4-BE49-F238E27FC236}">
                <a16:creationId xmlns:a16="http://schemas.microsoft.com/office/drawing/2014/main" id="{BF7E7FA1-BDCE-D153-A69E-CDA6329F62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EE3A6E1-36F3-54EA-7B00-BB1A43E47CE5}"/>
              </a:ext>
            </a:extLst>
          </p:cNvPr>
          <p:cNvSpPr>
            <a:spLocks noGrp="1"/>
          </p:cNvSpPr>
          <p:nvPr>
            <p:ph type="sldNum" sz="quarter" idx="12"/>
          </p:nvPr>
        </p:nvSpPr>
        <p:spPr/>
        <p:txBody>
          <a:bodyPr/>
          <a:lstStyle/>
          <a:p>
            <a:fld id="{CBB599CC-71AC-4151-BF28-5ADC5FD6F68D}" type="slidenum">
              <a:rPr lang="en-US" smtClean="0"/>
              <a:t>‹#›</a:t>
            </a:fld>
            <a:endParaRPr lang="en-US"/>
          </a:p>
        </p:txBody>
      </p:sp>
    </p:spTree>
    <p:extLst>
      <p:ext uri="{BB962C8B-B14F-4D97-AF65-F5344CB8AC3E}">
        <p14:creationId xmlns:p14="http://schemas.microsoft.com/office/powerpoint/2010/main" val="19820033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E34E8-9A5C-DEFB-F8E2-D9D878F68E9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ED53E24-40F3-802A-F22B-006105C1A398}"/>
              </a:ext>
            </a:extLst>
          </p:cNvPr>
          <p:cNvSpPr>
            <a:spLocks noGrp="1"/>
          </p:cNvSpPr>
          <p:nvPr>
            <p:ph type="dt" sz="half" idx="10"/>
          </p:nvPr>
        </p:nvSpPr>
        <p:spPr/>
        <p:txBody>
          <a:bodyPr/>
          <a:lstStyle/>
          <a:p>
            <a:fld id="{D329D0BE-B472-40DD-A532-EE4AD6476CDD}" type="datetime1">
              <a:rPr lang="en-US" smtClean="0"/>
              <a:t>11/24/2023</a:t>
            </a:fld>
            <a:endParaRPr lang="en-US"/>
          </a:p>
        </p:txBody>
      </p:sp>
      <p:sp>
        <p:nvSpPr>
          <p:cNvPr id="4" name="Footer Placeholder 3">
            <a:extLst>
              <a:ext uri="{FF2B5EF4-FFF2-40B4-BE49-F238E27FC236}">
                <a16:creationId xmlns:a16="http://schemas.microsoft.com/office/drawing/2014/main" id="{A1465867-A683-AFFD-4D49-328665CB9A1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C67B544-3B72-CDEF-4F06-82E5EAD57095}"/>
              </a:ext>
            </a:extLst>
          </p:cNvPr>
          <p:cNvSpPr>
            <a:spLocks noGrp="1"/>
          </p:cNvSpPr>
          <p:nvPr>
            <p:ph type="sldNum" sz="quarter" idx="12"/>
          </p:nvPr>
        </p:nvSpPr>
        <p:spPr/>
        <p:txBody>
          <a:bodyPr/>
          <a:lstStyle/>
          <a:p>
            <a:fld id="{CBB599CC-71AC-4151-BF28-5ADC5FD6F68D}" type="slidenum">
              <a:rPr lang="en-US" smtClean="0"/>
              <a:t>‹#›</a:t>
            </a:fld>
            <a:endParaRPr lang="en-US"/>
          </a:p>
        </p:txBody>
      </p:sp>
    </p:spTree>
    <p:extLst>
      <p:ext uri="{BB962C8B-B14F-4D97-AF65-F5344CB8AC3E}">
        <p14:creationId xmlns:p14="http://schemas.microsoft.com/office/powerpoint/2010/main" val="3701805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4AB249-9183-5E7F-366B-80E10E46E0FB}"/>
              </a:ext>
            </a:extLst>
          </p:cNvPr>
          <p:cNvSpPr>
            <a:spLocks noGrp="1"/>
          </p:cNvSpPr>
          <p:nvPr>
            <p:ph type="dt" sz="half" idx="10"/>
          </p:nvPr>
        </p:nvSpPr>
        <p:spPr/>
        <p:txBody>
          <a:bodyPr/>
          <a:lstStyle/>
          <a:p>
            <a:fld id="{0D8553A9-F37C-4528-8417-A5EA92C81980}" type="datetime1">
              <a:rPr lang="en-US" smtClean="0"/>
              <a:t>11/24/2023</a:t>
            </a:fld>
            <a:endParaRPr lang="en-US"/>
          </a:p>
        </p:txBody>
      </p:sp>
      <p:sp>
        <p:nvSpPr>
          <p:cNvPr id="3" name="Footer Placeholder 2">
            <a:extLst>
              <a:ext uri="{FF2B5EF4-FFF2-40B4-BE49-F238E27FC236}">
                <a16:creationId xmlns:a16="http://schemas.microsoft.com/office/drawing/2014/main" id="{54F15476-5E2B-EF5C-B0FB-A89ECEF7C90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ADDABD0-4C81-890D-2134-0AB5BE0EDFF6}"/>
              </a:ext>
            </a:extLst>
          </p:cNvPr>
          <p:cNvSpPr>
            <a:spLocks noGrp="1"/>
          </p:cNvSpPr>
          <p:nvPr>
            <p:ph type="sldNum" sz="quarter" idx="12"/>
          </p:nvPr>
        </p:nvSpPr>
        <p:spPr/>
        <p:txBody>
          <a:bodyPr/>
          <a:lstStyle/>
          <a:p>
            <a:fld id="{CBB599CC-71AC-4151-BF28-5ADC5FD6F68D}" type="slidenum">
              <a:rPr lang="en-US" smtClean="0"/>
              <a:t>‹#›</a:t>
            </a:fld>
            <a:endParaRPr lang="en-US"/>
          </a:p>
        </p:txBody>
      </p:sp>
    </p:spTree>
    <p:extLst>
      <p:ext uri="{BB962C8B-B14F-4D97-AF65-F5344CB8AC3E}">
        <p14:creationId xmlns:p14="http://schemas.microsoft.com/office/powerpoint/2010/main" val="7686414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30670-0A2E-6177-7F99-41844EC4B8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FD03352-F47D-6FA0-C833-8B22EA837B0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65DC5FC-AAF9-A748-8B23-414ACE2662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A604E1-A312-9A93-70F8-D681DBF2239D}"/>
              </a:ext>
            </a:extLst>
          </p:cNvPr>
          <p:cNvSpPr>
            <a:spLocks noGrp="1"/>
          </p:cNvSpPr>
          <p:nvPr>
            <p:ph type="dt" sz="half" idx="10"/>
          </p:nvPr>
        </p:nvSpPr>
        <p:spPr/>
        <p:txBody>
          <a:bodyPr/>
          <a:lstStyle/>
          <a:p>
            <a:fld id="{B855122F-BCF7-412E-9536-474AA7AF0A71}" type="datetime1">
              <a:rPr lang="en-US" smtClean="0"/>
              <a:t>11/24/2023</a:t>
            </a:fld>
            <a:endParaRPr lang="en-US"/>
          </a:p>
        </p:txBody>
      </p:sp>
      <p:sp>
        <p:nvSpPr>
          <p:cNvPr id="6" name="Footer Placeholder 5">
            <a:extLst>
              <a:ext uri="{FF2B5EF4-FFF2-40B4-BE49-F238E27FC236}">
                <a16:creationId xmlns:a16="http://schemas.microsoft.com/office/drawing/2014/main" id="{D255EC60-E890-31C6-FF45-518D1CD171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443CA9-DC0D-7058-17F3-039952D69C06}"/>
              </a:ext>
            </a:extLst>
          </p:cNvPr>
          <p:cNvSpPr>
            <a:spLocks noGrp="1"/>
          </p:cNvSpPr>
          <p:nvPr>
            <p:ph type="sldNum" sz="quarter" idx="12"/>
          </p:nvPr>
        </p:nvSpPr>
        <p:spPr/>
        <p:txBody>
          <a:bodyPr/>
          <a:lstStyle/>
          <a:p>
            <a:fld id="{CBB599CC-71AC-4151-BF28-5ADC5FD6F68D}" type="slidenum">
              <a:rPr lang="en-US" smtClean="0"/>
              <a:t>‹#›</a:t>
            </a:fld>
            <a:endParaRPr lang="en-US"/>
          </a:p>
        </p:txBody>
      </p:sp>
    </p:spTree>
    <p:extLst>
      <p:ext uri="{BB962C8B-B14F-4D97-AF65-F5344CB8AC3E}">
        <p14:creationId xmlns:p14="http://schemas.microsoft.com/office/powerpoint/2010/main" val="2627751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00B24-199C-17CE-0ACF-14723EE6EE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7ED763F-B0D8-D391-2433-F2659343E2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B3426A0-477B-650E-5716-EAF39FB478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CB7FA5-5ADD-84B5-F5D3-E7E83E3F81A1}"/>
              </a:ext>
            </a:extLst>
          </p:cNvPr>
          <p:cNvSpPr>
            <a:spLocks noGrp="1"/>
          </p:cNvSpPr>
          <p:nvPr>
            <p:ph type="dt" sz="half" idx="10"/>
          </p:nvPr>
        </p:nvSpPr>
        <p:spPr/>
        <p:txBody>
          <a:bodyPr/>
          <a:lstStyle/>
          <a:p>
            <a:fld id="{3BA6817F-3EA3-41CE-82A3-450348D1F18F}" type="datetime1">
              <a:rPr lang="en-US" smtClean="0"/>
              <a:t>11/24/2023</a:t>
            </a:fld>
            <a:endParaRPr lang="en-US"/>
          </a:p>
        </p:txBody>
      </p:sp>
      <p:sp>
        <p:nvSpPr>
          <p:cNvPr id="6" name="Footer Placeholder 5">
            <a:extLst>
              <a:ext uri="{FF2B5EF4-FFF2-40B4-BE49-F238E27FC236}">
                <a16:creationId xmlns:a16="http://schemas.microsoft.com/office/drawing/2014/main" id="{08650A94-3263-0736-62E5-CD9B3DD0CB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068D1D-1B82-44C4-8271-866620263F23}"/>
              </a:ext>
            </a:extLst>
          </p:cNvPr>
          <p:cNvSpPr>
            <a:spLocks noGrp="1"/>
          </p:cNvSpPr>
          <p:nvPr>
            <p:ph type="sldNum" sz="quarter" idx="12"/>
          </p:nvPr>
        </p:nvSpPr>
        <p:spPr/>
        <p:txBody>
          <a:bodyPr/>
          <a:lstStyle/>
          <a:p>
            <a:fld id="{CBB599CC-71AC-4151-BF28-5ADC5FD6F68D}" type="slidenum">
              <a:rPr lang="en-US" smtClean="0"/>
              <a:t>‹#›</a:t>
            </a:fld>
            <a:endParaRPr lang="en-US"/>
          </a:p>
        </p:txBody>
      </p:sp>
    </p:spTree>
    <p:extLst>
      <p:ext uri="{BB962C8B-B14F-4D97-AF65-F5344CB8AC3E}">
        <p14:creationId xmlns:p14="http://schemas.microsoft.com/office/powerpoint/2010/main" val="16787915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AD13C0-4D8D-8ECF-3D41-B6CD017D379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5FA038A-49DA-372C-BEC5-0FAB40CF2E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701B0B-CBB4-E8B9-FF44-52BBC0AD835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648335-6568-4B68-88DA-C58494CADF40}" type="datetime1">
              <a:rPr lang="en-US" smtClean="0"/>
              <a:t>11/24/2023</a:t>
            </a:fld>
            <a:endParaRPr lang="en-US"/>
          </a:p>
        </p:txBody>
      </p:sp>
      <p:sp>
        <p:nvSpPr>
          <p:cNvPr id="5" name="Footer Placeholder 4">
            <a:extLst>
              <a:ext uri="{FF2B5EF4-FFF2-40B4-BE49-F238E27FC236}">
                <a16:creationId xmlns:a16="http://schemas.microsoft.com/office/drawing/2014/main" id="{6118BF71-2D1B-91F8-98A0-EF683A78C1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DA8F647-E49C-8251-872C-772F821E36D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B599CC-71AC-4151-BF28-5ADC5FD6F68D}" type="slidenum">
              <a:rPr lang="en-US" smtClean="0"/>
              <a:t>‹#›</a:t>
            </a:fld>
            <a:endParaRPr lang="en-US"/>
          </a:p>
        </p:txBody>
      </p:sp>
    </p:spTree>
    <p:extLst>
      <p:ext uri="{BB962C8B-B14F-4D97-AF65-F5344CB8AC3E}">
        <p14:creationId xmlns:p14="http://schemas.microsoft.com/office/powerpoint/2010/main" val="13184947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0B433FC-0162-B6D2-4715-0DA0B483F430}"/>
              </a:ext>
            </a:extLst>
          </p:cNvPr>
          <p:cNvSpPr txBox="1"/>
          <p:nvPr/>
        </p:nvSpPr>
        <p:spPr>
          <a:xfrm>
            <a:off x="1376516" y="876371"/>
            <a:ext cx="9842089" cy="830997"/>
          </a:xfrm>
          <a:prstGeom prst="rect">
            <a:avLst/>
          </a:prstGeom>
          <a:noFill/>
        </p:spPr>
        <p:txBody>
          <a:bodyPr wrap="square">
            <a:spAutoFit/>
          </a:bodyPr>
          <a:lstStyle/>
          <a:p>
            <a:r>
              <a:rPr lang="en-US" sz="2400" b="1" dirty="0"/>
              <a:t>Authenticated Key Agreement Scheme for Fog Computing in a Health-Care Environment</a:t>
            </a:r>
          </a:p>
        </p:txBody>
      </p:sp>
      <p:sp>
        <p:nvSpPr>
          <p:cNvPr id="6" name="TextBox 5">
            <a:extLst>
              <a:ext uri="{FF2B5EF4-FFF2-40B4-BE49-F238E27FC236}">
                <a16:creationId xmlns:a16="http://schemas.microsoft.com/office/drawing/2014/main" id="{12D78AE7-A8DE-2567-C367-8566F3494102}"/>
              </a:ext>
            </a:extLst>
          </p:cNvPr>
          <p:cNvSpPr txBox="1"/>
          <p:nvPr/>
        </p:nvSpPr>
        <p:spPr>
          <a:xfrm>
            <a:off x="7305869" y="3741576"/>
            <a:ext cx="4133462" cy="1754326"/>
          </a:xfrm>
          <a:prstGeom prst="rect">
            <a:avLst/>
          </a:prstGeom>
          <a:noFill/>
        </p:spPr>
        <p:txBody>
          <a:bodyPr wrap="square" rtlCol="0">
            <a:spAutoFit/>
          </a:bodyPr>
          <a:lstStyle/>
          <a:p>
            <a:r>
              <a:rPr lang="en-US" dirty="0"/>
              <a:t>Course: CSE 707</a:t>
            </a:r>
          </a:p>
          <a:p>
            <a:r>
              <a:rPr lang="en-US" dirty="0"/>
              <a:t>Sania </a:t>
            </a:r>
            <a:r>
              <a:rPr lang="en-US" dirty="0" err="1"/>
              <a:t>Azhmee</a:t>
            </a:r>
            <a:r>
              <a:rPr lang="en-US" dirty="0"/>
              <a:t> Bhuiyan</a:t>
            </a:r>
          </a:p>
          <a:p>
            <a:r>
              <a:rPr lang="en-US" dirty="0"/>
              <a:t>ID: 23266033</a:t>
            </a:r>
          </a:p>
          <a:p>
            <a:r>
              <a:rPr lang="en-US" dirty="0"/>
              <a:t>Team: 16</a:t>
            </a:r>
          </a:p>
          <a:p>
            <a:r>
              <a:rPr lang="en-US" dirty="0"/>
              <a:t>Course instructor: </a:t>
            </a:r>
            <a:r>
              <a:rPr lang="en-US" dirty="0" err="1"/>
              <a:t>Annajiat</a:t>
            </a:r>
            <a:r>
              <a:rPr lang="en-US" dirty="0"/>
              <a:t> Alim Rasel</a:t>
            </a:r>
          </a:p>
          <a:p>
            <a:endParaRPr lang="en-US" dirty="0"/>
          </a:p>
        </p:txBody>
      </p:sp>
      <p:pic>
        <p:nvPicPr>
          <p:cNvPr id="2" name="Audio 1">
            <a:hlinkClick r:id="" action="ppaction://media"/>
            <a:extLst>
              <a:ext uri="{FF2B5EF4-FFF2-40B4-BE49-F238E27FC236}">
                <a16:creationId xmlns:a16="http://schemas.microsoft.com/office/drawing/2014/main" id="{267B4B33-E908-E52A-718C-2A0CD17CA1F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
        <p:nvSpPr>
          <p:cNvPr id="3" name="Slide Number Placeholder 2">
            <a:extLst>
              <a:ext uri="{FF2B5EF4-FFF2-40B4-BE49-F238E27FC236}">
                <a16:creationId xmlns:a16="http://schemas.microsoft.com/office/drawing/2014/main" id="{9486E8AB-3F29-E06D-EBEB-1A2E817C0472}"/>
              </a:ext>
            </a:extLst>
          </p:cNvPr>
          <p:cNvSpPr>
            <a:spLocks noGrp="1"/>
          </p:cNvSpPr>
          <p:nvPr>
            <p:ph type="sldNum" sz="quarter" idx="12"/>
          </p:nvPr>
        </p:nvSpPr>
        <p:spPr/>
        <p:txBody>
          <a:bodyPr/>
          <a:lstStyle/>
          <a:p>
            <a:fld id="{CBB599CC-71AC-4151-BF28-5ADC5FD6F68D}" type="slidenum">
              <a:rPr lang="en-US" smtClean="0"/>
              <a:t>1</a:t>
            </a:fld>
            <a:endParaRPr lang="en-US"/>
          </a:p>
        </p:txBody>
      </p:sp>
    </p:spTree>
    <p:extLst>
      <p:ext uri="{BB962C8B-B14F-4D97-AF65-F5344CB8AC3E}">
        <p14:creationId xmlns:p14="http://schemas.microsoft.com/office/powerpoint/2010/main" val="2272987574"/>
      </p:ext>
    </p:extLst>
  </p:cSld>
  <p:clrMapOvr>
    <a:masterClrMapping/>
  </p:clrMapOvr>
  <mc:AlternateContent xmlns:mc="http://schemas.openxmlformats.org/markup-compatibility/2006">
    <mc:Choice xmlns:p14="http://schemas.microsoft.com/office/powerpoint/2010/main" Requires="p14">
      <p:transition spd="slow" p14:dur="2000" advTm="14850"/>
    </mc:Choice>
    <mc:Fallback>
      <p:transition spd="slow" advTm="148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949FB27-21ED-807A-553F-84AA64CAE386}"/>
              </a:ext>
            </a:extLst>
          </p:cNvPr>
          <p:cNvSpPr txBox="1"/>
          <p:nvPr/>
        </p:nvSpPr>
        <p:spPr>
          <a:xfrm>
            <a:off x="2231923" y="599768"/>
            <a:ext cx="7934632" cy="461665"/>
          </a:xfrm>
          <a:prstGeom prst="rect">
            <a:avLst/>
          </a:prstGeom>
          <a:noFill/>
        </p:spPr>
        <p:txBody>
          <a:bodyPr wrap="square" rtlCol="0">
            <a:spAutoFit/>
          </a:bodyPr>
          <a:lstStyle/>
          <a:p>
            <a:r>
              <a:rPr lang="en-US" sz="2400" b="1" u="sng" dirty="0"/>
              <a:t>Some definitions and common terms used in the paper</a:t>
            </a:r>
          </a:p>
        </p:txBody>
      </p:sp>
      <p:sp>
        <p:nvSpPr>
          <p:cNvPr id="4" name="TextBox 3">
            <a:extLst>
              <a:ext uri="{FF2B5EF4-FFF2-40B4-BE49-F238E27FC236}">
                <a16:creationId xmlns:a16="http://schemas.microsoft.com/office/drawing/2014/main" id="{9EB0B702-4560-CEE5-2D2C-12880EAA5CD3}"/>
              </a:ext>
            </a:extLst>
          </p:cNvPr>
          <p:cNvSpPr txBox="1"/>
          <p:nvPr/>
        </p:nvSpPr>
        <p:spPr>
          <a:xfrm>
            <a:off x="963561" y="1723298"/>
            <a:ext cx="10323871" cy="4062651"/>
          </a:xfrm>
          <a:prstGeom prst="rect">
            <a:avLst/>
          </a:prstGeom>
          <a:noFill/>
        </p:spPr>
        <p:txBody>
          <a:bodyPr wrap="square">
            <a:spAutoFit/>
          </a:bodyPr>
          <a:lstStyle/>
          <a:p>
            <a:r>
              <a:rPr lang="en-US" sz="2400" dirty="0">
                <a:solidFill>
                  <a:srgbClr val="374151"/>
                </a:solidFill>
                <a:latin typeface="Söhne"/>
              </a:rPr>
              <a:t>F</a:t>
            </a:r>
            <a:r>
              <a:rPr lang="en-US" sz="2400" b="0" i="0" dirty="0">
                <a:solidFill>
                  <a:srgbClr val="374151"/>
                </a:solidFill>
                <a:effectLst/>
                <a:latin typeface="Söhne"/>
              </a:rPr>
              <a:t>og computing is a distributed computing system used in the Internet of Things (IoT).</a:t>
            </a:r>
          </a:p>
          <a:p>
            <a:endParaRPr lang="en-US" sz="2400" dirty="0">
              <a:solidFill>
                <a:srgbClr val="374151"/>
              </a:solidFill>
              <a:latin typeface="Söhne"/>
            </a:endParaRPr>
          </a:p>
          <a:p>
            <a:r>
              <a:rPr lang="en-US" sz="2400" b="0" i="0" dirty="0">
                <a:solidFill>
                  <a:srgbClr val="374151"/>
                </a:solidFill>
                <a:effectLst/>
                <a:latin typeface="Söhne"/>
              </a:rPr>
              <a:t>IoT devices are physical objects or appliances embedded with sensors, software, and connectivity to collect and exchange data over the internet </a:t>
            </a:r>
            <a:r>
              <a:rPr lang="en-US" sz="2400" b="0" i="0" dirty="0" err="1">
                <a:solidFill>
                  <a:srgbClr val="374151"/>
                </a:solidFill>
                <a:effectLst/>
                <a:latin typeface="Söhne"/>
              </a:rPr>
              <a:t>eg</a:t>
            </a:r>
            <a:r>
              <a:rPr lang="en-US" sz="2400" b="0" i="0" dirty="0">
                <a:solidFill>
                  <a:srgbClr val="374151"/>
                </a:solidFill>
                <a:effectLst/>
                <a:latin typeface="Söhne"/>
              </a:rPr>
              <a:t> laptop, mobile phones</a:t>
            </a:r>
          </a:p>
          <a:p>
            <a:endParaRPr lang="en-US" sz="2400" dirty="0">
              <a:solidFill>
                <a:srgbClr val="374151"/>
              </a:solidFill>
              <a:latin typeface="Söhne"/>
            </a:endParaRPr>
          </a:p>
          <a:p>
            <a:r>
              <a:rPr lang="en-US" sz="2400" b="0" i="0" dirty="0">
                <a:solidFill>
                  <a:srgbClr val="374151"/>
                </a:solidFill>
                <a:effectLst/>
                <a:latin typeface="Söhne"/>
              </a:rPr>
              <a:t>Cloud computing refers to the delivery of various computing services, including storage, processing, and software, over the internet, offering on-demand access and scalability.</a:t>
            </a:r>
          </a:p>
          <a:p>
            <a:endParaRPr lang="en-US" b="0" i="0" dirty="0">
              <a:solidFill>
                <a:srgbClr val="374151"/>
              </a:solidFill>
              <a:effectLst/>
              <a:latin typeface="Söhne"/>
            </a:endParaRPr>
          </a:p>
        </p:txBody>
      </p:sp>
      <p:pic>
        <p:nvPicPr>
          <p:cNvPr id="3" name="Audio 2">
            <a:hlinkClick r:id="" action="ppaction://media"/>
            <a:extLst>
              <a:ext uri="{FF2B5EF4-FFF2-40B4-BE49-F238E27FC236}">
                <a16:creationId xmlns:a16="http://schemas.microsoft.com/office/drawing/2014/main" id="{46D4775C-E954-3E59-A7D9-0E8FC87632D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
        <p:nvSpPr>
          <p:cNvPr id="5" name="Slide Number Placeholder 4">
            <a:extLst>
              <a:ext uri="{FF2B5EF4-FFF2-40B4-BE49-F238E27FC236}">
                <a16:creationId xmlns:a16="http://schemas.microsoft.com/office/drawing/2014/main" id="{F22D5B28-7FA2-E5C6-A341-11264F773862}"/>
              </a:ext>
            </a:extLst>
          </p:cNvPr>
          <p:cNvSpPr>
            <a:spLocks noGrp="1"/>
          </p:cNvSpPr>
          <p:nvPr>
            <p:ph type="sldNum" sz="quarter" idx="12"/>
          </p:nvPr>
        </p:nvSpPr>
        <p:spPr/>
        <p:txBody>
          <a:bodyPr/>
          <a:lstStyle/>
          <a:p>
            <a:fld id="{CBB599CC-71AC-4151-BF28-5ADC5FD6F68D}" type="slidenum">
              <a:rPr lang="en-US" smtClean="0"/>
              <a:t>2</a:t>
            </a:fld>
            <a:endParaRPr lang="en-US"/>
          </a:p>
        </p:txBody>
      </p:sp>
    </p:spTree>
    <p:extLst>
      <p:ext uri="{BB962C8B-B14F-4D97-AF65-F5344CB8AC3E}">
        <p14:creationId xmlns:p14="http://schemas.microsoft.com/office/powerpoint/2010/main" val="1549069396"/>
      </p:ext>
    </p:extLst>
  </p:cSld>
  <p:clrMapOvr>
    <a:masterClrMapping/>
  </p:clrMapOvr>
  <mc:AlternateContent xmlns:mc="http://schemas.openxmlformats.org/markup-compatibility/2006">
    <mc:Choice xmlns:p14="http://schemas.microsoft.com/office/powerpoint/2010/main" Requires="p14">
      <p:transition spd="slow" p14:dur="2000" advTm="77199"/>
    </mc:Choice>
    <mc:Fallback>
      <p:transition spd="slow" advTm="771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81B562-F765-6806-171F-27EB702049D9}"/>
              </a:ext>
            </a:extLst>
          </p:cNvPr>
          <p:cNvSpPr txBox="1"/>
          <p:nvPr/>
        </p:nvSpPr>
        <p:spPr>
          <a:xfrm>
            <a:off x="1140542" y="1164554"/>
            <a:ext cx="10068231" cy="3416320"/>
          </a:xfrm>
          <a:prstGeom prst="rect">
            <a:avLst/>
          </a:prstGeom>
          <a:noFill/>
        </p:spPr>
        <p:txBody>
          <a:bodyPr wrap="square">
            <a:spAutoFit/>
          </a:bodyPr>
          <a:lstStyle/>
          <a:p>
            <a:r>
              <a:rPr lang="en-US" sz="2400" b="1" i="0" dirty="0">
                <a:solidFill>
                  <a:srgbClr val="374151"/>
                </a:solidFill>
                <a:effectLst/>
                <a:latin typeface="Söhne"/>
              </a:rPr>
              <a:t>Motivation:</a:t>
            </a:r>
            <a:br>
              <a:rPr lang="en-US" sz="2400" b="0" i="0" dirty="0">
                <a:solidFill>
                  <a:srgbClr val="374151"/>
                </a:solidFill>
                <a:effectLst/>
                <a:latin typeface="Söhne"/>
              </a:rPr>
            </a:br>
            <a:r>
              <a:rPr lang="en-US" sz="2400" b="0" i="0" dirty="0">
                <a:solidFill>
                  <a:srgbClr val="374151"/>
                </a:solidFill>
                <a:effectLst/>
                <a:latin typeface="Söhne"/>
              </a:rPr>
              <a:t>The paper addresses the limitations of cloud computing, especially in healthcare scenarios where the centralization of data in the cloud raises concerns about data retrieval times, energy consumption, and response delays.</a:t>
            </a:r>
          </a:p>
          <a:p>
            <a:endParaRPr lang="en-US" sz="2400" dirty="0">
              <a:solidFill>
                <a:srgbClr val="374151"/>
              </a:solidFill>
              <a:latin typeface="Söhne"/>
            </a:endParaRPr>
          </a:p>
          <a:p>
            <a:r>
              <a:rPr lang="en-US" sz="2400" b="1" i="0" dirty="0">
                <a:solidFill>
                  <a:srgbClr val="374151"/>
                </a:solidFill>
                <a:effectLst/>
                <a:latin typeface="Söhne"/>
              </a:rPr>
              <a:t>Contribution:</a:t>
            </a:r>
            <a:br>
              <a:rPr lang="en-US" sz="2400" b="0" i="0" dirty="0">
                <a:solidFill>
                  <a:srgbClr val="374151"/>
                </a:solidFill>
                <a:effectLst/>
                <a:latin typeface="Söhne"/>
              </a:rPr>
            </a:br>
            <a:r>
              <a:rPr lang="en-US" sz="1800" dirty="0">
                <a:effectLst/>
                <a:latin typeface="Calibri" panose="020F0502020204030204" pitchFamily="34" charset="0"/>
                <a:ea typeface="Calibri" panose="020F0502020204030204" pitchFamily="34" charset="0"/>
                <a:cs typeface="Times New Roman" panose="02020603050405020304" pitchFamily="18" charset="0"/>
              </a:rPr>
              <a:t>The paper proposes an elliptic curve cryptography-based mutual authentication key establishment scheme for fog computing in Healthcare system addressing security challenges in identity authentication. It introduces a novel architecture allowing fog nodes to assume verification tasks, reducing the computational load on the cloud server. </a:t>
            </a:r>
            <a:endParaRPr lang="en-US" dirty="0">
              <a:solidFill>
                <a:srgbClr val="374151"/>
              </a:solidFill>
              <a:latin typeface="Söhne"/>
            </a:endParaRPr>
          </a:p>
        </p:txBody>
      </p:sp>
      <p:sp>
        <p:nvSpPr>
          <p:cNvPr id="4" name="TextBox 3">
            <a:extLst>
              <a:ext uri="{FF2B5EF4-FFF2-40B4-BE49-F238E27FC236}">
                <a16:creationId xmlns:a16="http://schemas.microsoft.com/office/drawing/2014/main" id="{B6238B58-A393-6909-655E-96C2F6B81817}"/>
              </a:ext>
            </a:extLst>
          </p:cNvPr>
          <p:cNvSpPr txBox="1"/>
          <p:nvPr/>
        </p:nvSpPr>
        <p:spPr>
          <a:xfrm>
            <a:off x="1052051" y="4680155"/>
            <a:ext cx="11139949" cy="830997"/>
          </a:xfrm>
          <a:prstGeom prst="rect">
            <a:avLst/>
          </a:prstGeom>
          <a:noFill/>
        </p:spPr>
        <p:txBody>
          <a:bodyPr wrap="square" rtlCol="0">
            <a:spAutoFit/>
          </a:bodyPr>
          <a:lstStyle/>
          <a:p>
            <a:r>
              <a:rPr lang="en-US" sz="2400" b="1" i="0" dirty="0">
                <a:solidFill>
                  <a:srgbClr val="374151"/>
                </a:solidFill>
                <a:effectLst/>
                <a:latin typeface="Söhne"/>
              </a:rPr>
              <a:t>The paper presents a mutual authentication key establishment scheme based on elliptic curve cryptography to address these security concerns in fog computing.</a:t>
            </a:r>
            <a:endParaRPr lang="en-US" sz="2400" b="1" dirty="0"/>
          </a:p>
        </p:txBody>
      </p:sp>
      <p:pic>
        <p:nvPicPr>
          <p:cNvPr id="2" name="Audio 1">
            <a:hlinkClick r:id="" action="ppaction://media"/>
            <a:extLst>
              <a:ext uri="{FF2B5EF4-FFF2-40B4-BE49-F238E27FC236}">
                <a16:creationId xmlns:a16="http://schemas.microsoft.com/office/drawing/2014/main" id="{C92D3956-8E3E-7250-54F8-9C3C015E224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
        <p:nvSpPr>
          <p:cNvPr id="5" name="Slide Number Placeholder 4">
            <a:extLst>
              <a:ext uri="{FF2B5EF4-FFF2-40B4-BE49-F238E27FC236}">
                <a16:creationId xmlns:a16="http://schemas.microsoft.com/office/drawing/2014/main" id="{16F47E57-077D-9DFD-8AE3-12C366C45124}"/>
              </a:ext>
            </a:extLst>
          </p:cNvPr>
          <p:cNvSpPr>
            <a:spLocks noGrp="1"/>
          </p:cNvSpPr>
          <p:nvPr>
            <p:ph type="sldNum" sz="quarter" idx="12"/>
          </p:nvPr>
        </p:nvSpPr>
        <p:spPr/>
        <p:txBody>
          <a:bodyPr/>
          <a:lstStyle/>
          <a:p>
            <a:fld id="{CBB599CC-71AC-4151-BF28-5ADC5FD6F68D}" type="slidenum">
              <a:rPr lang="en-US" smtClean="0"/>
              <a:t>3</a:t>
            </a:fld>
            <a:endParaRPr lang="en-US"/>
          </a:p>
        </p:txBody>
      </p:sp>
    </p:spTree>
    <p:extLst>
      <p:ext uri="{BB962C8B-B14F-4D97-AF65-F5344CB8AC3E}">
        <p14:creationId xmlns:p14="http://schemas.microsoft.com/office/powerpoint/2010/main" val="3048311132"/>
      </p:ext>
    </p:extLst>
  </p:cSld>
  <p:clrMapOvr>
    <a:masterClrMapping/>
  </p:clrMapOvr>
  <mc:AlternateContent xmlns:mc="http://schemas.openxmlformats.org/markup-compatibility/2006">
    <mc:Choice xmlns:p14="http://schemas.microsoft.com/office/powerpoint/2010/main" Requires="p14">
      <p:transition spd="slow" p14:dur="2000" advTm="34108"/>
    </mc:Choice>
    <mc:Fallback>
      <p:transition spd="slow" advTm="341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73EFA9B-3427-0BA4-F0F5-F278D6C54B3C}"/>
              </a:ext>
            </a:extLst>
          </p:cNvPr>
          <p:cNvSpPr txBox="1"/>
          <p:nvPr/>
        </p:nvSpPr>
        <p:spPr>
          <a:xfrm>
            <a:off x="1833716" y="1008507"/>
            <a:ext cx="8524568" cy="646331"/>
          </a:xfrm>
          <a:prstGeom prst="rect">
            <a:avLst/>
          </a:prstGeom>
          <a:noFill/>
        </p:spPr>
        <p:txBody>
          <a:bodyPr wrap="square">
            <a:spAutoFit/>
          </a:bodyPr>
          <a:lstStyle/>
          <a:p>
            <a:r>
              <a:rPr lang="en-US" dirty="0">
                <a:solidFill>
                  <a:srgbClr val="374151"/>
                </a:solidFill>
                <a:latin typeface="Söhne"/>
              </a:rPr>
              <a:t>V</a:t>
            </a:r>
            <a:r>
              <a:rPr lang="en-US" b="0" i="0" dirty="0">
                <a:solidFill>
                  <a:srgbClr val="374151"/>
                </a:solidFill>
                <a:effectLst/>
                <a:latin typeface="Söhne"/>
              </a:rPr>
              <a:t>erifying and securing IoT devices and fog nodes in a fog-based healthcare environment. </a:t>
            </a:r>
          </a:p>
          <a:p>
            <a:r>
              <a:rPr lang="en-US" dirty="0" err="1">
                <a:solidFill>
                  <a:srgbClr val="374151"/>
                </a:solidFill>
                <a:latin typeface="Söhne"/>
              </a:rPr>
              <a:t>I</a:t>
            </a:r>
            <a:r>
              <a:rPr lang="en-US" b="0" i="0" dirty="0" err="1">
                <a:solidFill>
                  <a:srgbClr val="374151"/>
                </a:solidFill>
                <a:effectLst/>
                <a:latin typeface="Söhne"/>
              </a:rPr>
              <a:t>nvolveed</a:t>
            </a:r>
            <a:r>
              <a:rPr lang="en-US" b="0" i="0" dirty="0">
                <a:solidFill>
                  <a:srgbClr val="374151"/>
                </a:solidFill>
                <a:effectLst/>
                <a:latin typeface="Söhne"/>
              </a:rPr>
              <a:t> device and fog node registration, mutual authentication, and key establishment</a:t>
            </a:r>
            <a:endParaRPr lang="en-US" dirty="0"/>
          </a:p>
        </p:txBody>
      </p:sp>
      <p:sp>
        <p:nvSpPr>
          <p:cNvPr id="4" name="TextBox 3">
            <a:extLst>
              <a:ext uri="{FF2B5EF4-FFF2-40B4-BE49-F238E27FC236}">
                <a16:creationId xmlns:a16="http://schemas.microsoft.com/office/drawing/2014/main" id="{B3CA1C31-656E-845A-F848-46CF6EEC6712}"/>
              </a:ext>
            </a:extLst>
          </p:cNvPr>
          <p:cNvSpPr txBox="1"/>
          <p:nvPr/>
        </p:nvSpPr>
        <p:spPr>
          <a:xfrm>
            <a:off x="4940709" y="564032"/>
            <a:ext cx="2310582" cy="461665"/>
          </a:xfrm>
          <a:prstGeom prst="rect">
            <a:avLst/>
          </a:prstGeom>
          <a:noFill/>
        </p:spPr>
        <p:txBody>
          <a:bodyPr wrap="square" rtlCol="0">
            <a:spAutoFit/>
          </a:bodyPr>
          <a:lstStyle/>
          <a:p>
            <a:r>
              <a:rPr lang="en-US" sz="2400" b="1" dirty="0"/>
              <a:t>Methodology</a:t>
            </a:r>
          </a:p>
        </p:txBody>
      </p:sp>
      <p:sp>
        <p:nvSpPr>
          <p:cNvPr id="6" name="TextBox 5">
            <a:extLst>
              <a:ext uri="{FF2B5EF4-FFF2-40B4-BE49-F238E27FC236}">
                <a16:creationId xmlns:a16="http://schemas.microsoft.com/office/drawing/2014/main" id="{B5D43DD8-BC37-7B9A-3659-CAE76CCC61C5}"/>
              </a:ext>
            </a:extLst>
          </p:cNvPr>
          <p:cNvSpPr txBox="1"/>
          <p:nvPr/>
        </p:nvSpPr>
        <p:spPr>
          <a:xfrm>
            <a:off x="1209367" y="1893721"/>
            <a:ext cx="6096000" cy="369332"/>
          </a:xfrm>
          <a:prstGeom prst="rect">
            <a:avLst/>
          </a:prstGeom>
          <a:noFill/>
        </p:spPr>
        <p:txBody>
          <a:bodyPr wrap="square">
            <a:spAutoFit/>
          </a:bodyPr>
          <a:lstStyle/>
          <a:p>
            <a:r>
              <a:rPr lang="en-US" b="1" i="0" dirty="0">
                <a:effectLst/>
                <a:latin typeface="Söhne"/>
              </a:rPr>
              <a:t>1. Device and Fog Node Registration</a:t>
            </a:r>
            <a:endParaRPr lang="en-US" dirty="0"/>
          </a:p>
        </p:txBody>
      </p:sp>
      <p:sp>
        <p:nvSpPr>
          <p:cNvPr id="8" name="TextBox 7">
            <a:extLst>
              <a:ext uri="{FF2B5EF4-FFF2-40B4-BE49-F238E27FC236}">
                <a16:creationId xmlns:a16="http://schemas.microsoft.com/office/drawing/2014/main" id="{6050EF95-D46C-76B4-4BF3-0CE9212879B0}"/>
              </a:ext>
            </a:extLst>
          </p:cNvPr>
          <p:cNvSpPr txBox="1"/>
          <p:nvPr/>
        </p:nvSpPr>
        <p:spPr>
          <a:xfrm>
            <a:off x="1209367" y="2476694"/>
            <a:ext cx="6096000" cy="369332"/>
          </a:xfrm>
          <a:prstGeom prst="rect">
            <a:avLst/>
          </a:prstGeom>
          <a:noFill/>
        </p:spPr>
        <p:txBody>
          <a:bodyPr wrap="square">
            <a:spAutoFit/>
          </a:bodyPr>
          <a:lstStyle/>
          <a:p>
            <a:r>
              <a:rPr lang="en-US" b="1" i="0" dirty="0">
                <a:effectLst/>
                <a:latin typeface="Söhne"/>
              </a:rPr>
              <a:t>2. Mutual Authentication and Key Establishment</a:t>
            </a:r>
            <a:endParaRPr lang="en-US" dirty="0"/>
          </a:p>
        </p:txBody>
      </p:sp>
      <p:sp>
        <p:nvSpPr>
          <p:cNvPr id="10" name="TextBox 9">
            <a:extLst>
              <a:ext uri="{FF2B5EF4-FFF2-40B4-BE49-F238E27FC236}">
                <a16:creationId xmlns:a16="http://schemas.microsoft.com/office/drawing/2014/main" id="{FA26A775-9F7D-880D-828D-DE506F7810E3}"/>
              </a:ext>
            </a:extLst>
          </p:cNvPr>
          <p:cNvSpPr txBox="1"/>
          <p:nvPr/>
        </p:nvSpPr>
        <p:spPr>
          <a:xfrm>
            <a:off x="1209367" y="3059668"/>
            <a:ext cx="6096000" cy="369332"/>
          </a:xfrm>
          <a:prstGeom prst="rect">
            <a:avLst/>
          </a:prstGeom>
          <a:noFill/>
        </p:spPr>
        <p:txBody>
          <a:bodyPr wrap="square">
            <a:spAutoFit/>
          </a:bodyPr>
          <a:lstStyle/>
          <a:p>
            <a:r>
              <a:rPr lang="en-US" b="1" i="0" dirty="0">
                <a:effectLst/>
                <a:latin typeface="Söhne"/>
              </a:rPr>
              <a:t>3. Intra-Fog Authentication</a:t>
            </a:r>
            <a:endParaRPr lang="en-US" dirty="0"/>
          </a:p>
        </p:txBody>
      </p:sp>
      <p:pic>
        <p:nvPicPr>
          <p:cNvPr id="12" name="Picture 11">
            <a:extLst>
              <a:ext uri="{FF2B5EF4-FFF2-40B4-BE49-F238E27FC236}">
                <a16:creationId xmlns:a16="http://schemas.microsoft.com/office/drawing/2014/main" id="{11E47180-7EE9-BB43-9C92-2FA633B80D9B}"/>
              </a:ext>
            </a:extLst>
          </p:cNvPr>
          <p:cNvPicPr>
            <a:picLocks noChangeAspect="1"/>
          </p:cNvPicPr>
          <p:nvPr/>
        </p:nvPicPr>
        <p:blipFill>
          <a:blip r:embed="rId4"/>
          <a:stretch>
            <a:fillRect/>
          </a:stretch>
        </p:blipFill>
        <p:spPr>
          <a:xfrm>
            <a:off x="5417573" y="3059667"/>
            <a:ext cx="5991685" cy="3622879"/>
          </a:xfrm>
          <a:prstGeom prst="rect">
            <a:avLst/>
          </a:prstGeom>
        </p:spPr>
      </p:pic>
      <p:pic>
        <p:nvPicPr>
          <p:cNvPr id="2" name="Audio 1">
            <a:hlinkClick r:id="" action="ppaction://media"/>
            <a:extLst>
              <a:ext uri="{FF2B5EF4-FFF2-40B4-BE49-F238E27FC236}">
                <a16:creationId xmlns:a16="http://schemas.microsoft.com/office/drawing/2014/main" id="{137F01F1-1C99-90C3-7265-F2932F3CEA3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
        <p:nvSpPr>
          <p:cNvPr id="5" name="Slide Number Placeholder 4">
            <a:extLst>
              <a:ext uri="{FF2B5EF4-FFF2-40B4-BE49-F238E27FC236}">
                <a16:creationId xmlns:a16="http://schemas.microsoft.com/office/drawing/2014/main" id="{7F442242-F214-D4B2-52A5-BE4704261A1A}"/>
              </a:ext>
            </a:extLst>
          </p:cNvPr>
          <p:cNvSpPr>
            <a:spLocks noGrp="1"/>
          </p:cNvSpPr>
          <p:nvPr>
            <p:ph type="sldNum" sz="quarter" idx="12"/>
          </p:nvPr>
        </p:nvSpPr>
        <p:spPr/>
        <p:txBody>
          <a:bodyPr/>
          <a:lstStyle/>
          <a:p>
            <a:fld id="{CBB599CC-71AC-4151-BF28-5ADC5FD6F68D}" type="slidenum">
              <a:rPr lang="en-US" smtClean="0"/>
              <a:t>4</a:t>
            </a:fld>
            <a:endParaRPr lang="en-US"/>
          </a:p>
        </p:txBody>
      </p:sp>
    </p:spTree>
    <p:extLst>
      <p:ext uri="{BB962C8B-B14F-4D97-AF65-F5344CB8AC3E}">
        <p14:creationId xmlns:p14="http://schemas.microsoft.com/office/powerpoint/2010/main" val="581046111"/>
      </p:ext>
    </p:extLst>
  </p:cSld>
  <p:clrMapOvr>
    <a:masterClrMapping/>
  </p:clrMapOvr>
  <mc:AlternateContent xmlns:mc="http://schemas.openxmlformats.org/markup-compatibility/2006">
    <mc:Choice xmlns:p14="http://schemas.microsoft.com/office/powerpoint/2010/main" Requires="p14">
      <p:transition spd="slow" p14:dur="2000" advTm="69314"/>
    </mc:Choice>
    <mc:Fallback>
      <p:transition spd="slow" advTm="693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2C9F13C-792E-6523-0F53-7AD3FFB51F38}"/>
              </a:ext>
            </a:extLst>
          </p:cNvPr>
          <p:cNvSpPr txBox="1"/>
          <p:nvPr/>
        </p:nvSpPr>
        <p:spPr>
          <a:xfrm>
            <a:off x="1848465" y="688258"/>
            <a:ext cx="7737987" cy="461665"/>
          </a:xfrm>
          <a:prstGeom prst="rect">
            <a:avLst/>
          </a:prstGeom>
          <a:noFill/>
        </p:spPr>
        <p:txBody>
          <a:bodyPr wrap="square" rtlCol="0">
            <a:spAutoFit/>
          </a:bodyPr>
          <a:lstStyle/>
          <a:p>
            <a:r>
              <a:rPr lang="en-US" sz="2400" b="1" dirty="0"/>
              <a:t>Security maintenance at different stage/problem/attacks</a:t>
            </a:r>
          </a:p>
        </p:txBody>
      </p:sp>
      <p:sp>
        <p:nvSpPr>
          <p:cNvPr id="4" name="TextBox 3">
            <a:extLst>
              <a:ext uri="{FF2B5EF4-FFF2-40B4-BE49-F238E27FC236}">
                <a16:creationId xmlns:a16="http://schemas.microsoft.com/office/drawing/2014/main" id="{4E3EEC62-05C7-531E-E469-060F46080295}"/>
              </a:ext>
            </a:extLst>
          </p:cNvPr>
          <p:cNvSpPr txBox="1"/>
          <p:nvPr/>
        </p:nvSpPr>
        <p:spPr>
          <a:xfrm>
            <a:off x="973393" y="1286781"/>
            <a:ext cx="10559845" cy="3416320"/>
          </a:xfrm>
          <a:prstGeom prst="rect">
            <a:avLst/>
          </a:prstGeom>
          <a:noFill/>
        </p:spPr>
        <p:txBody>
          <a:bodyPr wrap="square">
            <a:spAutoFit/>
          </a:bodyPr>
          <a:lstStyle/>
          <a:p>
            <a:r>
              <a:rPr lang="en-US" b="1" dirty="0"/>
              <a:t>ANONYMITY AND UN-TRACEABILITY </a:t>
            </a:r>
            <a:r>
              <a:rPr lang="en-US" dirty="0"/>
              <a:t>To prevent an adversary from obtaining the identities of other devices when the message is transmitting, hash values and ciphertext are combined; therefore, the devices’ identities are hidden in the ciphertexts. </a:t>
            </a:r>
          </a:p>
          <a:p>
            <a:endParaRPr lang="en-US" dirty="0"/>
          </a:p>
          <a:p>
            <a:r>
              <a:rPr lang="en-US" b="1" dirty="0"/>
              <a:t>REPLAY ATTACK </a:t>
            </a:r>
            <a:r>
              <a:rPr lang="en-US" dirty="0"/>
              <a:t>While transmitting messages, each message contains a timestamp; therefore, only the message within the legal time interval will be admitted</a:t>
            </a:r>
          </a:p>
          <a:p>
            <a:endParaRPr lang="en-US" dirty="0"/>
          </a:p>
          <a:p>
            <a:r>
              <a:rPr lang="en-US" b="1" dirty="0"/>
              <a:t>MAN-IN-THE-MIDDLE-ATTACK</a:t>
            </a:r>
            <a:r>
              <a:rPr lang="en-US" b="0" i="0" dirty="0">
                <a:solidFill>
                  <a:srgbClr val="374151"/>
                </a:solidFill>
                <a:effectLst/>
                <a:latin typeface="Söhne"/>
              </a:rPr>
              <a:t> involves an attacker intercepting and altering communications between a device and a fog node by exploiting the challenge of solving the elliptic curve discrete logarithm problem to obtain the device's ephemeral private key</a:t>
            </a:r>
          </a:p>
          <a:p>
            <a:endParaRPr lang="en-US" dirty="0"/>
          </a:p>
          <a:p>
            <a:endParaRPr lang="en-US" dirty="0"/>
          </a:p>
        </p:txBody>
      </p:sp>
      <p:pic>
        <p:nvPicPr>
          <p:cNvPr id="3" name="Audio 2">
            <a:hlinkClick r:id="" action="ppaction://media"/>
            <a:extLst>
              <a:ext uri="{FF2B5EF4-FFF2-40B4-BE49-F238E27FC236}">
                <a16:creationId xmlns:a16="http://schemas.microsoft.com/office/drawing/2014/main" id="{0190CF30-5AA0-E08E-90B5-7854F00AF0E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
        <p:nvSpPr>
          <p:cNvPr id="5" name="Slide Number Placeholder 4">
            <a:extLst>
              <a:ext uri="{FF2B5EF4-FFF2-40B4-BE49-F238E27FC236}">
                <a16:creationId xmlns:a16="http://schemas.microsoft.com/office/drawing/2014/main" id="{C9D22370-E88F-E1DF-5201-C102B928C651}"/>
              </a:ext>
            </a:extLst>
          </p:cNvPr>
          <p:cNvSpPr>
            <a:spLocks noGrp="1"/>
          </p:cNvSpPr>
          <p:nvPr>
            <p:ph type="sldNum" sz="quarter" idx="12"/>
          </p:nvPr>
        </p:nvSpPr>
        <p:spPr/>
        <p:txBody>
          <a:bodyPr/>
          <a:lstStyle/>
          <a:p>
            <a:fld id="{CBB599CC-71AC-4151-BF28-5ADC5FD6F68D}" type="slidenum">
              <a:rPr lang="en-US" smtClean="0"/>
              <a:t>5</a:t>
            </a:fld>
            <a:endParaRPr lang="en-US"/>
          </a:p>
        </p:txBody>
      </p:sp>
    </p:spTree>
    <p:extLst>
      <p:ext uri="{BB962C8B-B14F-4D97-AF65-F5344CB8AC3E}">
        <p14:creationId xmlns:p14="http://schemas.microsoft.com/office/powerpoint/2010/main" val="3542899918"/>
      </p:ext>
    </p:extLst>
  </p:cSld>
  <p:clrMapOvr>
    <a:masterClrMapping/>
  </p:clrMapOvr>
  <mc:AlternateContent xmlns:mc="http://schemas.openxmlformats.org/markup-compatibility/2006">
    <mc:Choice xmlns:p14="http://schemas.microsoft.com/office/powerpoint/2010/main" Requires="p14">
      <p:transition spd="slow" p14:dur="2000" advTm="106389"/>
    </mc:Choice>
    <mc:Fallback>
      <p:transition spd="slow" advTm="1063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792079A-9639-3E73-FE6B-1131BB585071}"/>
              </a:ext>
            </a:extLst>
          </p:cNvPr>
          <p:cNvSpPr txBox="1"/>
          <p:nvPr/>
        </p:nvSpPr>
        <p:spPr>
          <a:xfrm>
            <a:off x="1976284" y="1784838"/>
            <a:ext cx="8239432" cy="2079242"/>
          </a:xfrm>
          <a:prstGeom prst="rect">
            <a:avLst/>
          </a:prstGeom>
          <a:noFill/>
        </p:spPr>
        <p:txBody>
          <a:bodyPr wrap="square">
            <a:spAutoFit/>
          </a:bodyPr>
          <a:lstStyle/>
          <a:p>
            <a:pPr algn="ctr"/>
            <a:r>
              <a:rPr lang="en-US" b="0" i="0" dirty="0">
                <a:solidFill>
                  <a:srgbClr val="0F0F0F"/>
                </a:solidFill>
                <a:effectLst/>
                <a:latin typeface="Söhne"/>
              </a:rPr>
              <a:t>Overall, It addresses challenges related to data privacy and system compatibility in delivering medical records. The method involves fog nodes in authenticating devices, reducing the computational burden on the cloud server. Through a detailed analysis using the random oracle model and the extended Canetti-Krawczyk threat model, the protocol is proven secure against various attacks. In comparison with other methods, it is concluded that the proposed protocol is both secure and efficient, contributing to improved medical services.</a:t>
            </a:r>
            <a:endParaRPr lang="en-US" dirty="0"/>
          </a:p>
        </p:txBody>
      </p:sp>
      <p:sp>
        <p:nvSpPr>
          <p:cNvPr id="4" name="TextBox 3">
            <a:extLst>
              <a:ext uri="{FF2B5EF4-FFF2-40B4-BE49-F238E27FC236}">
                <a16:creationId xmlns:a16="http://schemas.microsoft.com/office/drawing/2014/main" id="{74BBD703-F460-4181-7DD4-9C2E014514D4}"/>
              </a:ext>
            </a:extLst>
          </p:cNvPr>
          <p:cNvSpPr txBox="1"/>
          <p:nvPr/>
        </p:nvSpPr>
        <p:spPr>
          <a:xfrm>
            <a:off x="5279923" y="1323173"/>
            <a:ext cx="3864077" cy="461665"/>
          </a:xfrm>
          <a:prstGeom prst="rect">
            <a:avLst/>
          </a:prstGeom>
          <a:noFill/>
        </p:spPr>
        <p:txBody>
          <a:bodyPr wrap="square" rtlCol="0">
            <a:spAutoFit/>
          </a:bodyPr>
          <a:lstStyle/>
          <a:p>
            <a:r>
              <a:rPr lang="en-US" sz="2400" b="1" dirty="0"/>
              <a:t>Conclusion</a:t>
            </a:r>
          </a:p>
        </p:txBody>
      </p:sp>
      <p:pic>
        <p:nvPicPr>
          <p:cNvPr id="2" name="Audio 1">
            <a:hlinkClick r:id="" action="ppaction://media"/>
            <a:extLst>
              <a:ext uri="{FF2B5EF4-FFF2-40B4-BE49-F238E27FC236}">
                <a16:creationId xmlns:a16="http://schemas.microsoft.com/office/drawing/2014/main" id="{4BE97559-C797-3888-E32A-E8216FF5784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
        <p:nvSpPr>
          <p:cNvPr id="5" name="Slide Number Placeholder 4">
            <a:extLst>
              <a:ext uri="{FF2B5EF4-FFF2-40B4-BE49-F238E27FC236}">
                <a16:creationId xmlns:a16="http://schemas.microsoft.com/office/drawing/2014/main" id="{DA7C4B46-C3D2-153E-7C07-0F5FEE3D77EF}"/>
              </a:ext>
            </a:extLst>
          </p:cNvPr>
          <p:cNvSpPr>
            <a:spLocks noGrp="1"/>
          </p:cNvSpPr>
          <p:nvPr>
            <p:ph type="sldNum" sz="quarter" idx="12"/>
          </p:nvPr>
        </p:nvSpPr>
        <p:spPr/>
        <p:txBody>
          <a:bodyPr/>
          <a:lstStyle/>
          <a:p>
            <a:fld id="{CBB599CC-71AC-4151-BF28-5ADC5FD6F68D}" type="slidenum">
              <a:rPr lang="en-US" smtClean="0"/>
              <a:t>6</a:t>
            </a:fld>
            <a:endParaRPr lang="en-US"/>
          </a:p>
        </p:txBody>
      </p:sp>
    </p:spTree>
    <p:extLst>
      <p:ext uri="{BB962C8B-B14F-4D97-AF65-F5344CB8AC3E}">
        <p14:creationId xmlns:p14="http://schemas.microsoft.com/office/powerpoint/2010/main" val="4057662723"/>
      </p:ext>
    </p:extLst>
  </p:cSld>
  <p:clrMapOvr>
    <a:masterClrMapping/>
  </p:clrMapOvr>
  <mc:AlternateContent xmlns:mc="http://schemas.openxmlformats.org/markup-compatibility/2006">
    <mc:Choice xmlns:p14="http://schemas.microsoft.com/office/powerpoint/2010/main" Requires="p14">
      <p:transition spd="slow" p14:dur="2000" advTm="44694"/>
    </mc:Choice>
    <mc:Fallback>
      <p:transition spd="slow" advTm="446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62B92B7-DF56-C0FA-1626-F1C1D6136646}"/>
              </a:ext>
            </a:extLst>
          </p:cNvPr>
          <p:cNvSpPr txBox="1"/>
          <p:nvPr/>
        </p:nvSpPr>
        <p:spPr>
          <a:xfrm>
            <a:off x="1425677" y="1150373"/>
            <a:ext cx="4336025" cy="461665"/>
          </a:xfrm>
          <a:prstGeom prst="rect">
            <a:avLst/>
          </a:prstGeom>
          <a:noFill/>
        </p:spPr>
        <p:txBody>
          <a:bodyPr wrap="square" rtlCol="0">
            <a:spAutoFit/>
          </a:bodyPr>
          <a:lstStyle/>
          <a:p>
            <a:r>
              <a:rPr lang="en-US" sz="2400" b="1" dirty="0"/>
              <a:t>Limitation</a:t>
            </a:r>
          </a:p>
        </p:txBody>
      </p:sp>
      <p:sp>
        <p:nvSpPr>
          <p:cNvPr id="8" name="TextBox 7">
            <a:extLst>
              <a:ext uri="{FF2B5EF4-FFF2-40B4-BE49-F238E27FC236}">
                <a16:creationId xmlns:a16="http://schemas.microsoft.com/office/drawing/2014/main" id="{DB000EE7-344E-76FD-4540-3740C279959F}"/>
              </a:ext>
            </a:extLst>
          </p:cNvPr>
          <p:cNvSpPr txBox="1"/>
          <p:nvPr/>
        </p:nvSpPr>
        <p:spPr>
          <a:xfrm>
            <a:off x="1022555" y="1861798"/>
            <a:ext cx="8121445" cy="2585323"/>
          </a:xfrm>
          <a:prstGeom prst="rect">
            <a:avLst/>
          </a:prstGeom>
          <a:noFill/>
        </p:spPr>
        <p:txBody>
          <a:bodyPr wrap="square">
            <a:spAutoFit/>
          </a:bodyPr>
          <a:lstStyle/>
          <a:p>
            <a:pPr marL="342900" indent="-342900">
              <a:buFont typeface="+mj-lt"/>
              <a:buAutoNum type="arabicPeriod"/>
            </a:pPr>
            <a:r>
              <a:rPr lang="en-US" dirty="0"/>
              <a:t>The fog computing architecture lacks a thorough scalability analysis, limiting its practical use, especially in healthcare scenarios with numerous connected devices.</a:t>
            </a:r>
          </a:p>
          <a:p>
            <a:pPr marL="342900" indent="-342900">
              <a:buFont typeface="+mj-lt"/>
              <a:buAutoNum type="arabicPeriod"/>
            </a:pPr>
            <a:endParaRPr lang="en-US" dirty="0"/>
          </a:p>
          <a:p>
            <a:pPr marL="342900" indent="-342900">
              <a:buFont typeface="+mj-lt"/>
              <a:buAutoNum type="arabicPeriod"/>
            </a:pPr>
            <a:endParaRPr lang="en-US" dirty="0"/>
          </a:p>
          <a:p>
            <a:pPr marL="342900" indent="-342900">
              <a:buFont typeface="+mj-lt"/>
              <a:buAutoNum type="arabicPeriod"/>
            </a:pPr>
            <a:r>
              <a:rPr lang="en-US" dirty="0"/>
              <a:t>Despite addressing security measures, the paper neglects potential vulnerabilities arising from hardware or software failures. It lacks a comprehensive examination of the system's resilience in real-world scenarios, where such failures are common.</a:t>
            </a:r>
          </a:p>
        </p:txBody>
      </p:sp>
      <p:pic>
        <p:nvPicPr>
          <p:cNvPr id="2" name="Audio 1">
            <a:hlinkClick r:id="" action="ppaction://media"/>
            <a:extLst>
              <a:ext uri="{FF2B5EF4-FFF2-40B4-BE49-F238E27FC236}">
                <a16:creationId xmlns:a16="http://schemas.microsoft.com/office/drawing/2014/main" id="{8B596BD3-92F6-5110-261F-7BB52B874F1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
        <p:nvSpPr>
          <p:cNvPr id="3" name="Slide Number Placeholder 2">
            <a:extLst>
              <a:ext uri="{FF2B5EF4-FFF2-40B4-BE49-F238E27FC236}">
                <a16:creationId xmlns:a16="http://schemas.microsoft.com/office/drawing/2014/main" id="{E200FC5D-8A44-F88E-DE36-F30E5A157DED}"/>
              </a:ext>
            </a:extLst>
          </p:cNvPr>
          <p:cNvSpPr>
            <a:spLocks noGrp="1"/>
          </p:cNvSpPr>
          <p:nvPr>
            <p:ph type="sldNum" sz="quarter" idx="12"/>
          </p:nvPr>
        </p:nvSpPr>
        <p:spPr/>
        <p:txBody>
          <a:bodyPr/>
          <a:lstStyle/>
          <a:p>
            <a:fld id="{CBB599CC-71AC-4151-BF28-5ADC5FD6F68D}" type="slidenum">
              <a:rPr lang="en-US" smtClean="0"/>
              <a:t>7</a:t>
            </a:fld>
            <a:endParaRPr lang="en-US"/>
          </a:p>
        </p:txBody>
      </p:sp>
    </p:spTree>
    <p:extLst>
      <p:ext uri="{BB962C8B-B14F-4D97-AF65-F5344CB8AC3E}">
        <p14:creationId xmlns:p14="http://schemas.microsoft.com/office/powerpoint/2010/main" val="3123330314"/>
      </p:ext>
    </p:extLst>
  </p:cSld>
  <p:clrMapOvr>
    <a:masterClrMapping/>
  </p:clrMapOvr>
  <mc:AlternateContent xmlns:mc="http://schemas.openxmlformats.org/markup-compatibility/2006">
    <mc:Choice xmlns:p14="http://schemas.microsoft.com/office/powerpoint/2010/main" Requires="p14">
      <p:transition spd="slow" p14:dur="2000" advTm="84981"/>
    </mc:Choice>
    <mc:Fallback>
      <p:transition spd="slow" advTm="849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513C8A-D7C1-A02D-530B-3271C93FEAA2}"/>
              </a:ext>
            </a:extLst>
          </p:cNvPr>
          <p:cNvSpPr txBox="1"/>
          <p:nvPr/>
        </p:nvSpPr>
        <p:spPr>
          <a:xfrm>
            <a:off x="4021393" y="2074606"/>
            <a:ext cx="4444181" cy="923330"/>
          </a:xfrm>
          <a:prstGeom prst="rect">
            <a:avLst/>
          </a:prstGeom>
          <a:noFill/>
        </p:spPr>
        <p:txBody>
          <a:bodyPr wrap="square" rtlCol="0">
            <a:spAutoFit/>
          </a:bodyPr>
          <a:lstStyle/>
          <a:p>
            <a:r>
              <a:rPr lang="en-US" sz="5400" dirty="0">
                <a:effectLst>
                  <a:outerShdw blurRad="38100" dist="38100" dir="2700000" algn="tl">
                    <a:srgbClr val="000000">
                      <a:alpha val="43137"/>
                    </a:srgbClr>
                  </a:outerShdw>
                </a:effectLst>
              </a:rPr>
              <a:t>THANK YOU</a:t>
            </a:r>
          </a:p>
        </p:txBody>
      </p:sp>
      <p:pic>
        <p:nvPicPr>
          <p:cNvPr id="3" name="Audio 2">
            <a:hlinkClick r:id="" action="ppaction://media"/>
            <a:extLst>
              <a:ext uri="{FF2B5EF4-FFF2-40B4-BE49-F238E27FC236}">
                <a16:creationId xmlns:a16="http://schemas.microsoft.com/office/drawing/2014/main" id="{9B8CC63B-AE48-CB62-1592-24EA5F5F446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
        <p:nvSpPr>
          <p:cNvPr id="4" name="Slide Number Placeholder 3">
            <a:extLst>
              <a:ext uri="{FF2B5EF4-FFF2-40B4-BE49-F238E27FC236}">
                <a16:creationId xmlns:a16="http://schemas.microsoft.com/office/drawing/2014/main" id="{12E3A9E8-AF8A-47A0-ADE2-F00F57B9BDC1}"/>
              </a:ext>
            </a:extLst>
          </p:cNvPr>
          <p:cNvSpPr>
            <a:spLocks noGrp="1"/>
          </p:cNvSpPr>
          <p:nvPr>
            <p:ph type="sldNum" sz="quarter" idx="12"/>
          </p:nvPr>
        </p:nvSpPr>
        <p:spPr/>
        <p:txBody>
          <a:bodyPr/>
          <a:lstStyle/>
          <a:p>
            <a:fld id="{CBB599CC-71AC-4151-BF28-5ADC5FD6F68D}" type="slidenum">
              <a:rPr lang="en-US" smtClean="0"/>
              <a:t>8</a:t>
            </a:fld>
            <a:endParaRPr lang="en-US"/>
          </a:p>
        </p:txBody>
      </p:sp>
    </p:spTree>
    <p:extLst>
      <p:ext uri="{BB962C8B-B14F-4D97-AF65-F5344CB8AC3E}">
        <p14:creationId xmlns:p14="http://schemas.microsoft.com/office/powerpoint/2010/main" val="2011259601"/>
      </p:ext>
    </p:extLst>
  </p:cSld>
  <p:clrMapOvr>
    <a:masterClrMapping/>
  </p:clrMapOvr>
  <mc:AlternateContent xmlns:mc="http://schemas.openxmlformats.org/markup-compatibility/2006">
    <mc:Choice xmlns:p14="http://schemas.microsoft.com/office/powerpoint/2010/main" Requires="p14">
      <p:transition spd="slow" p14:dur="2000" advTm="5442"/>
    </mc:Choice>
    <mc:Fallback>
      <p:transition spd="slow" advTm="54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2721</TotalTime>
  <Words>533</Words>
  <Application>Microsoft Office PowerPoint</Application>
  <PresentationFormat>Widescreen</PresentationFormat>
  <Paragraphs>44</Paragraphs>
  <Slides>8</Slides>
  <Notes>0</Notes>
  <HiddenSlides>0</HiddenSlides>
  <MMClips>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saniaazhmee@outlook.com</dc:creator>
  <cp:lastModifiedBy>saniaazhmee@outlook.com</cp:lastModifiedBy>
  <cp:revision>4</cp:revision>
  <dcterms:created xsi:type="dcterms:W3CDTF">2023-11-02T16:14:33Z</dcterms:created>
  <dcterms:modified xsi:type="dcterms:W3CDTF">2023-11-24T15:16:31Z</dcterms:modified>
</cp:coreProperties>
</file>

<file path=docProps/thumbnail.jpeg>
</file>